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D0C9F-B743-4870-9D16-7D9C68C5B120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D81D-D35B-4A42-BE4C-F6D58763C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724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D0C9F-B743-4870-9D16-7D9C68C5B120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D81D-D35B-4A42-BE4C-F6D58763C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431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D0C9F-B743-4870-9D16-7D9C68C5B120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D81D-D35B-4A42-BE4C-F6D58763C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19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D0C9F-B743-4870-9D16-7D9C68C5B120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D81D-D35B-4A42-BE4C-F6D58763C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3217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D0C9F-B743-4870-9D16-7D9C68C5B120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D81D-D35B-4A42-BE4C-F6D58763C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491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D0C9F-B743-4870-9D16-7D9C68C5B120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D81D-D35B-4A42-BE4C-F6D58763C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934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D0C9F-B743-4870-9D16-7D9C68C5B120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D81D-D35B-4A42-BE4C-F6D58763C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7884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D0C9F-B743-4870-9D16-7D9C68C5B120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D81D-D35B-4A42-BE4C-F6D58763C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7796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D0C9F-B743-4870-9D16-7D9C68C5B120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D81D-D35B-4A42-BE4C-F6D58763C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819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D0C9F-B743-4870-9D16-7D9C68C5B120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D81D-D35B-4A42-BE4C-F6D58763C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223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D0C9F-B743-4870-9D16-7D9C68C5B120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D81D-D35B-4A42-BE4C-F6D58763C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580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D0C9F-B743-4870-9D16-7D9C68C5B120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9D81D-D35B-4A42-BE4C-F6D58763C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492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647701"/>
            <a:ext cx="9144000" cy="1155699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Тема: основы семейного права Российской Федерации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38300" y="2120900"/>
            <a:ext cx="9626600" cy="3873500"/>
          </a:xfrm>
        </p:spPr>
        <p:txBody>
          <a:bodyPr>
            <a:normAutofit/>
          </a:bodyPr>
          <a:lstStyle/>
          <a:p>
            <a:pPr marL="457200" indent="-457200" algn="just">
              <a:buAutoNum type="arabicPeriod"/>
            </a:pPr>
            <a:r>
              <a:rPr lang="ru-RU" dirty="0" smtClean="0"/>
              <a:t>Семейное право как отрасль российского права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Брак в российском семейном </a:t>
            </a:r>
            <a:r>
              <a:rPr lang="ru-RU" dirty="0" smtClean="0"/>
              <a:t>праве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Режимы супружеского имущества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Права и обязанности родителей и детей (самостоятельное изучение)</a:t>
            </a:r>
          </a:p>
          <a:p>
            <a:pPr algn="just"/>
            <a:r>
              <a:rPr lang="ru-RU" dirty="0" smtClean="0"/>
              <a:t>4.1 Установление происхождения детей</a:t>
            </a:r>
          </a:p>
          <a:p>
            <a:pPr algn="just"/>
            <a:r>
              <a:rPr lang="ru-RU" dirty="0" smtClean="0"/>
              <a:t>4.2 Права несовершеннолетних детей</a:t>
            </a:r>
          </a:p>
          <a:p>
            <a:pPr algn="just"/>
            <a:r>
              <a:rPr lang="ru-RU" dirty="0" smtClean="0"/>
              <a:t>4.3 права и обязанности родителей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7504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657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Заключение брака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79500"/>
            <a:ext cx="10515600" cy="5097463"/>
          </a:xfrm>
        </p:spPr>
        <p:txBody>
          <a:bodyPr/>
          <a:lstStyle/>
          <a:p>
            <a:r>
              <a:rPr lang="ru-RU" dirty="0"/>
              <a:t>Брак заключается в органах записи актов гражданского состояния.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Заключение брака производится в личном присутствии лиц, вступающих в брак, по истечении месяца и не позднее двенадцати месяцев со дня подачи заявления в орган записи актов гражданского состояния в дату и во время, которые определены лицами, вступающими в брак, при подаче ими заявления о заключении брака.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14148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7675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Прекращение брака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28700"/>
            <a:ext cx="10515600" cy="5148263"/>
          </a:xfrm>
        </p:spPr>
        <p:txBody>
          <a:bodyPr/>
          <a:lstStyle/>
          <a:p>
            <a:r>
              <a:rPr lang="ru-RU" b="1" dirty="0"/>
              <a:t>Основания для прекращения брака</a:t>
            </a:r>
            <a:endParaRPr lang="ru-RU" dirty="0"/>
          </a:p>
          <a:p>
            <a:pPr marL="514350" indent="-514350">
              <a:buAutoNum type="arabicPeriod"/>
            </a:pPr>
            <a:r>
              <a:rPr lang="ru-RU" dirty="0" smtClean="0"/>
              <a:t>Смерть, а также объявление </a:t>
            </a:r>
            <a:r>
              <a:rPr lang="ru-RU" dirty="0"/>
              <a:t>судом одного из супругов </a:t>
            </a:r>
            <a:r>
              <a:rPr lang="ru-RU" dirty="0" smtClean="0"/>
              <a:t>умершим</a:t>
            </a:r>
          </a:p>
          <a:p>
            <a:pPr marL="514350" indent="-514350">
              <a:buAutoNum type="arabicPeriod"/>
            </a:pPr>
            <a:r>
              <a:rPr lang="ru-RU" dirty="0" smtClean="0"/>
              <a:t>Расторжение брака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4223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767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Расторжение брака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1847231"/>
              </p:ext>
            </p:extLst>
          </p:nvPr>
        </p:nvGraphicFramePr>
        <p:xfrm>
          <a:off x="838200" y="977901"/>
          <a:ext cx="10515600" cy="5587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11361809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645823111"/>
                    </a:ext>
                  </a:extLst>
                </a:gridCol>
              </a:tblGrid>
              <a:tr h="854574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В органах ЗАГС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В судебном порядке</a:t>
                      </a:r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455670"/>
                  </a:ext>
                </a:extLst>
              </a:tr>
              <a:tr h="1349325">
                <a:tc>
                  <a:txBody>
                    <a:bodyPr/>
                    <a:lstStyle/>
                    <a:p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 в случае отсутствия у супругов общих несовершеннолетних</a:t>
                      </a:r>
                    </a:p>
                    <a:p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детей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 супруги имеют общих несовершеннолетних детей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9768370"/>
                  </a:ext>
                </a:extLst>
              </a:tr>
              <a:tr h="31047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2) при обоюдном согласии супругов на расторжение брака.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2) при отсутствии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согласия одного из супругов на развод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3) если один из супругов, хотя и заявляет о своем согласии на развод,</a:t>
                      </a:r>
                    </a:p>
                    <a:p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 уклоняется от расторжения брака в органах загса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31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64106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1601"/>
            <a:ext cx="10922000" cy="990599"/>
          </a:xfrm>
        </p:spPr>
        <p:txBody>
          <a:bodyPr>
            <a:noAutofit/>
          </a:bodyPr>
          <a:lstStyle/>
          <a:p>
            <a:pPr indent="342900" algn="ctr"/>
            <a:r>
              <a:rPr lang="ru-RU" sz="2800" dirty="0" smtClean="0">
                <a:latin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</a:rPr>
              <a:t>Законным </a:t>
            </a:r>
            <a:r>
              <a:rPr lang="ru-RU" sz="2800" dirty="0">
                <a:latin typeface="Times New Roman" panose="02020603050405020304" pitchFamily="18" charset="0"/>
              </a:rPr>
              <a:t>режимом имущества супругов является режим их </a:t>
            </a:r>
            <a:r>
              <a:rPr lang="ru-RU" sz="2800" b="1" dirty="0">
                <a:latin typeface="Times New Roman" panose="02020603050405020304" pitchFamily="18" charset="0"/>
              </a:rPr>
              <a:t>совместной</a:t>
            </a:r>
            <a:r>
              <a:rPr lang="ru-RU" sz="2800" dirty="0">
                <a:latin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</a:rPr>
              <a:t>собственности</a:t>
            </a:r>
            <a:r>
              <a:rPr lang="ru-RU" sz="2800" dirty="0">
                <a:latin typeface="Verdana" panose="020B0604030504040204" pitchFamily="34" charset="0"/>
              </a:rPr>
              <a:t/>
            </a:r>
            <a:br>
              <a:rPr lang="ru-RU" sz="2800" dirty="0">
                <a:latin typeface="Verdana" panose="020B0604030504040204" pitchFamily="34" charset="0"/>
              </a:rPr>
            </a:br>
            <a:endParaRPr lang="ru-RU" sz="2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003300"/>
            <a:ext cx="10236199" cy="561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4497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197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Договорный режим супружеского имущества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54100"/>
            <a:ext cx="10515600" cy="5499100"/>
          </a:xfrm>
        </p:spPr>
        <p:txBody>
          <a:bodyPr>
            <a:normAutofit lnSpcReduction="10000"/>
          </a:bodyPr>
          <a:lstStyle/>
          <a:p>
            <a:pPr indent="342900" algn="just"/>
            <a:r>
              <a:rPr lang="ru-RU" b="1" dirty="0"/>
              <a:t>Брачным договором </a:t>
            </a:r>
            <a:r>
              <a:rPr lang="ru-RU" dirty="0"/>
              <a:t>признается соглашение лиц, вступающих в брак, или соглашение супругов, определяющее имущественные права и обязанности супругов в браке и (или) в случае его </a:t>
            </a:r>
            <a:r>
              <a:rPr lang="ru-RU" dirty="0" smtClean="0"/>
              <a:t>расторжения</a:t>
            </a:r>
            <a:r>
              <a:rPr lang="ru-RU" dirty="0" smtClean="0">
                <a:latin typeface="Times New Roman" panose="02020603050405020304" pitchFamily="18" charset="0"/>
              </a:rPr>
              <a:t>.</a:t>
            </a:r>
          </a:p>
          <a:p>
            <a:pPr indent="0" algn="ctr">
              <a:buNone/>
            </a:pPr>
            <a:r>
              <a:rPr lang="ru-RU" sz="3000" b="1" dirty="0" smtClean="0">
                <a:latin typeface="Times New Roman" panose="02020603050405020304" pitchFamily="18" charset="0"/>
              </a:rPr>
              <a:t>Содержание брачного договора</a:t>
            </a:r>
          </a:p>
          <a:p>
            <a:pPr indent="342900" algn="just"/>
            <a:r>
              <a:rPr lang="ru-RU" dirty="0"/>
              <a:t>Супруги вправе определить в брачном договоре свои права и обязанности по взаимному содержанию, </a:t>
            </a:r>
            <a:endParaRPr lang="ru-RU" dirty="0" smtClean="0"/>
          </a:p>
          <a:p>
            <a:pPr indent="342900" algn="just"/>
            <a:r>
              <a:rPr lang="ru-RU" dirty="0" smtClean="0"/>
              <a:t>способы </a:t>
            </a:r>
            <a:r>
              <a:rPr lang="ru-RU" dirty="0"/>
              <a:t>участия в доходах друг друга, </a:t>
            </a:r>
            <a:endParaRPr lang="ru-RU" dirty="0" smtClean="0"/>
          </a:p>
          <a:p>
            <a:pPr indent="342900" algn="just"/>
            <a:r>
              <a:rPr lang="ru-RU" dirty="0" smtClean="0"/>
              <a:t>порядок </a:t>
            </a:r>
            <a:r>
              <a:rPr lang="ru-RU" dirty="0"/>
              <a:t>несения каждым из них семейных расходов</a:t>
            </a:r>
            <a:r>
              <a:rPr lang="ru-RU" dirty="0" smtClean="0"/>
              <a:t>;</a:t>
            </a:r>
          </a:p>
          <a:p>
            <a:pPr indent="342900" algn="just"/>
            <a:r>
              <a:rPr lang="ru-RU" dirty="0" smtClean="0"/>
              <a:t> </a:t>
            </a:r>
            <a:r>
              <a:rPr lang="ru-RU" dirty="0"/>
              <a:t>определить имущество, которое будет передано каждому из супругов в случае расторжения брака, </a:t>
            </a:r>
            <a:endParaRPr lang="ru-RU" dirty="0" smtClean="0"/>
          </a:p>
          <a:p>
            <a:pPr indent="342900" algn="just"/>
            <a:r>
              <a:rPr lang="ru-RU" dirty="0" smtClean="0"/>
              <a:t>включить </a:t>
            </a:r>
            <a:r>
              <a:rPr lang="ru-RU" dirty="0"/>
              <a:t>в брачный договор любые иные положения, касающиеся имущественных отношений супругов.</a:t>
            </a:r>
          </a:p>
          <a:p>
            <a:pPr indent="342900" algn="just"/>
            <a:endParaRPr lang="ru-RU" sz="2000" dirty="0">
              <a:latin typeface="Verdana" panose="020B060403050404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77548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79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0" y="800100"/>
            <a:ext cx="8699500" cy="554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3638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20700"/>
            <a:ext cx="10515600" cy="901700"/>
          </a:xfrm>
        </p:spPr>
        <p:txBody>
          <a:bodyPr>
            <a:noAutofit/>
          </a:bodyPr>
          <a:lstStyle/>
          <a:p>
            <a:pPr marL="228600" lvl="0" indent="-228600">
              <a:spcBef>
                <a:spcPts val="1000"/>
              </a:spcBef>
            </a:pPr>
            <a:r>
              <a:rPr lang="ru-RU" sz="4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Брачный договор не может </a:t>
            </a:r>
            <a:br>
              <a:rPr lang="ru-RU" sz="4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4754563"/>
          </a:xfrm>
        </p:spPr>
        <p:txBody>
          <a:bodyPr/>
          <a:lstStyle/>
          <a:p>
            <a:r>
              <a:rPr lang="ru-RU" dirty="0" smtClean="0"/>
              <a:t>ограничивать </a:t>
            </a:r>
            <a:r>
              <a:rPr lang="ru-RU" dirty="0"/>
              <a:t>правоспособность или дееспособность супругов, их право на обращение в суд за защитой своих прав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/>
              <a:t>регулировать личные неимущественные отношения между супругами, права и обязанности супругов в отношении детей; </a:t>
            </a:r>
            <a:endParaRPr lang="ru-RU" dirty="0" smtClean="0"/>
          </a:p>
          <a:p>
            <a:r>
              <a:rPr lang="ru-RU" dirty="0" smtClean="0"/>
              <a:t>предусматривать </a:t>
            </a:r>
            <a:r>
              <a:rPr lang="ru-RU" dirty="0"/>
              <a:t>положения, ограничивающие право нетрудоспособного нуждающегося супруга на получение содержания; </a:t>
            </a:r>
            <a:endParaRPr lang="ru-RU" dirty="0" smtClean="0"/>
          </a:p>
          <a:p>
            <a:r>
              <a:rPr lang="ru-RU" dirty="0" smtClean="0"/>
              <a:t>содержать </a:t>
            </a:r>
            <a:r>
              <a:rPr lang="ru-RU" dirty="0"/>
              <a:t>другие условия, которые ставят одного из супругов в крайне неблагоприятное положение или противоречат основным началам семейного законодательства.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726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5175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1. Семейное право как отрасль российского права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46200"/>
            <a:ext cx="10515600" cy="483076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Семейное право - самостоятельная </a:t>
            </a:r>
            <a:r>
              <a:rPr lang="ru-RU" dirty="0"/>
              <a:t>отрасль российского права, состоящая из </a:t>
            </a:r>
            <a:r>
              <a:rPr lang="ru-RU" dirty="0" smtClean="0"/>
              <a:t>системы правовых </a:t>
            </a:r>
            <a:r>
              <a:rPr lang="ru-RU" dirty="0"/>
              <a:t>норм, регулирующих семейные отношения</a:t>
            </a:r>
            <a:r>
              <a:rPr lang="ru-RU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ru-RU" dirty="0"/>
          </a:p>
          <a:p>
            <a:pPr>
              <a:lnSpc>
                <a:spcPct val="150000"/>
              </a:lnSpc>
            </a:pPr>
            <a:r>
              <a:rPr lang="ru-RU" dirty="0" smtClean="0"/>
              <a:t>Основной источник семейного права РФ – Семейный кодекс РФ  </a:t>
            </a:r>
            <a:r>
              <a:rPr lang="ru-RU" dirty="0"/>
              <a:t>от 29.12.1995 N </a:t>
            </a:r>
            <a:r>
              <a:rPr lang="ru-RU" dirty="0" smtClean="0"/>
              <a:t>223-ФЗ (ред</a:t>
            </a:r>
            <a:r>
              <a:rPr lang="ru-RU" dirty="0"/>
              <a:t>. от 29.05.2019)</a:t>
            </a:r>
          </a:p>
          <a:p>
            <a:pPr algn="just">
              <a:lnSpc>
                <a:spcPct val="150000"/>
              </a:lnSpc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9796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5975"/>
          </a:xfrm>
        </p:spPr>
        <p:txBody>
          <a:bodyPr>
            <a:normAutofit fontScale="90000"/>
          </a:bodyPr>
          <a:lstStyle/>
          <a:p>
            <a:pPr marL="228600" lvl="0" indent="-228600" algn="ctr">
              <a:spcBef>
                <a:spcPts val="1000"/>
              </a:spcBef>
            </a:pPr>
            <a:r>
              <a:rPr lang="ru-RU" sz="2800" dirty="0" smtClean="0">
                <a:solidFill>
                  <a:srgbClr val="000000"/>
                </a:solidFill>
                <a:latin typeface="yandex-sans"/>
                <a:ea typeface="+mn-ea"/>
                <a:cs typeface="+mn-cs"/>
              </a:rPr>
              <a:t/>
            </a:r>
            <a:br>
              <a:rPr lang="ru-RU" sz="2800" dirty="0" smtClean="0">
                <a:solidFill>
                  <a:srgbClr val="000000"/>
                </a:solidFill>
                <a:latin typeface="yandex-sans"/>
                <a:ea typeface="+mn-ea"/>
                <a:cs typeface="+mn-cs"/>
              </a:rPr>
            </a:br>
            <a:r>
              <a:rPr lang="ru-RU" sz="3600" b="1" dirty="0" smtClean="0">
                <a:solidFill>
                  <a:srgbClr val="000000"/>
                </a:solidFill>
                <a:ea typeface="+mn-ea"/>
                <a:cs typeface="+mn-cs"/>
              </a:rPr>
              <a:t>Предметом </a:t>
            </a:r>
            <a:r>
              <a:rPr lang="ru-RU" sz="3600" b="1" dirty="0">
                <a:solidFill>
                  <a:srgbClr val="000000"/>
                </a:solidFill>
                <a:ea typeface="+mn-ea"/>
                <a:cs typeface="+mn-cs"/>
              </a:rPr>
              <a:t>регулирования семейного законодательства являются</a:t>
            </a:r>
            <a:r>
              <a:rPr lang="ru-RU" sz="2800" dirty="0">
                <a:solidFill>
                  <a:srgbClr val="000000"/>
                </a:solidFill>
                <a:latin typeface="yandex-sans"/>
                <a:ea typeface="+mn-ea"/>
                <a:cs typeface="+mn-cs"/>
              </a:rPr>
              <a:t>:</a:t>
            </a:r>
            <a:br>
              <a:rPr lang="ru-RU" sz="2800" dirty="0">
                <a:solidFill>
                  <a:srgbClr val="000000"/>
                </a:solidFill>
                <a:latin typeface="yandex-sans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81100"/>
            <a:ext cx="10515600" cy="4995863"/>
          </a:xfrm>
        </p:spPr>
        <p:txBody>
          <a:bodyPr>
            <a:normAutofit/>
          </a:bodyPr>
          <a:lstStyle/>
          <a:p>
            <a:endParaRPr lang="ru-RU" b="0" i="0" dirty="0" smtClean="0">
              <a:solidFill>
                <a:srgbClr val="000000"/>
              </a:solidFill>
              <a:effectLst/>
              <a:latin typeface="yandex-sans"/>
            </a:endParaRPr>
          </a:p>
          <a:p>
            <a:r>
              <a:rPr lang="ru-RU" b="0" i="0" dirty="0" smtClean="0">
                <a:solidFill>
                  <a:srgbClr val="000000"/>
                </a:solidFill>
                <a:effectLst/>
                <a:latin typeface="yandex-sans"/>
              </a:rPr>
              <a:t>1) условия и порядок вступления в брак, прекращения брака и признания его недействительным;</a:t>
            </a:r>
          </a:p>
          <a:p>
            <a:r>
              <a:rPr lang="ru-RU" b="0" i="0" dirty="0" smtClean="0">
                <a:solidFill>
                  <a:srgbClr val="000000"/>
                </a:solidFill>
                <a:effectLst/>
                <a:latin typeface="yandex-sans"/>
              </a:rPr>
              <a:t>2) личные неимущественные и имущественные отношения между членами семьи: супругами, родителями и детьми (усыновителями и усыновленными), а в случаях и в пределах, предусмотренными семейным законодательством, между другими родственниками и иными лицами;</a:t>
            </a:r>
          </a:p>
          <a:p>
            <a:r>
              <a:rPr lang="ru-RU" b="0" i="0" dirty="0" smtClean="0">
                <a:solidFill>
                  <a:srgbClr val="000000"/>
                </a:solidFill>
                <a:effectLst/>
                <a:latin typeface="yandex-sans"/>
              </a:rPr>
              <a:t>3) формы и порядок устройства в семью детей, оставшихся без попечения родителей.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8042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0075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Принципы семейного права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7600"/>
            <a:ext cx="10515600" cy="54737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 smtClean="0"/>
              <a:t>1</a:t>
            </a:r>
            <a:r>
              <a:rPr lang="ru-RU" sz="3200" dirty="0"/>
              <a:t>) принцип защиты семьи, материнства и детства государством;</a:t>
            </a:r>
          </a:p>
          <a:p>
            <a:pPr marL="0" indent="0" algn="just">
              <a:buNone/>
            </a:pPr>
            <a:r>
              <a:rPr lang="ru-RU" sz="3200" dirty="0"/>
              <a:t>2) принцип запрещения любых форм ограничения прав граждан </a:t>
            </a:r>
            <a:r>
              <a:rPr lang="ru-RU" sz="3200" dirty="0" smtClean="0"/>
              <a:t>при вступлении </a:t>
            </a:r>
            <a:r>
              <a:rPr lang="ru-RU" sz="3200" dirty="0"/>
              <a:t>в брак и в семейных отношениях по признакам </a:t>
            </a:r>
            <a:r>
              <a:rPr lang="ru-RU" sz="3200" dirty="0" smtClean="0"/>
              <a:t>социальной, расовой</a:t>
            </a:r>
            <a:r>
              <a:rPr lang="ru-RU" sz="3200" dirty="0"/>
              <a:t>, национальной, языковой или религиозной принадлежности;</a:t>
            </a:r>
          </a:p>
          <a:p>
            <a:pPr marL="0" indent="0" algn="just">
              <a:buNone/>
            </a:pPr>
            <a:r>
              <a:rPr lang="ru-RU" sz="3200" dirty="0"/>
              <a:t>3) принцип равенства прав супругов в семье;</a:t>
            </a:r>
          </a:p>
          <a:p>
            <a:pPr marL="0" indent="0" algn="just">
              <a:buNone/>
            </a:pPr>
            <a:r>
              <a:rPr lang="ru-RU" sz="3200" dirty="0"/>
              <a:t>4) принцип добровольности брачного союза мужчины и женщины;</a:t>
            </a:r>
          </a:p>
          <a:p>
            <a:pPr marL="0" indent="0" algn="just">
              <a:buNone/>
            </a:pPr>
            <a:r>
              <a:rPr lang="ru-RU" sz="3200" dirty="0"/>
              <a:t>5) принцип признания брака, зарегистрированного в органах загса;</a:t>
            </a:r>
          </a:p>
          <a:p>
            <a:pPr marL="0" indent="0" algn="just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54728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460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89000"/>
            <a:ext cx="10515600" cy="5287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6</a:t>
            </a:r>
            <a:r>
              <a:rPr lang="ru-RU" sz="3600" dirty="0" smtClean="0"/>
              <a:t>) принцип моногамии (единобрачия);</a:t>
            </a:r>
          </a:p>
          <a:p>
            <a:pPr marL="0" indent="0">
              <a:buNone/>
            </a:pPr>
            <a:r>
              <a:rPr lang="ru-RU" sz="3600" dirty="0" smtClean="0"/>
              <a:t>7) принцип равенства правового положения детей, рожденных в браке, и детей, рожденных от родителей, не состоящих в браке между собой;</a:t>
            </a:r>
          </a:p>
          <a:p>
            <a:pPr marL="0" indent="0">
              <a:buNone/>
            </a:pPr>
            <a:r>
              <a:rPr lang="ru-RU" sz="3600" dirty="0" smtClean="0"/>
              <a:t>8) принцип приоритета семейного воспитания детей, заботы об их благосостоянии и развитии;</a:t>
            </a:r>
          </a:p>
          <a:p>
            <a:pPr marL="0" indent="0">
              <a:buNone/>
            </a:pPr>
            <a:r>
              <a:rPr lang="ru-RU" sz="3600" dirty="0" smtClean="0"/>
              <a:t>9)Принцип приоритетной защиты прав и интересов несовершеннолетних и нетрудоспособных членов семьи.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7356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227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2. Брак в российском семейном праве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52500"/>
            <a:ext cx="10515600" cy="52244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3200" dirty="0" smtClean="0"/>
              <a:t>Семья </a:t>
            </a:r>
            <a:r>
              <a:rPr lang="ru-RU" sz="3200" dirty="0"/>
              <a:t>- как правило, </a:t>
            </a:r>
            <a:r>
              <a:rPr lang="ru-RU" sz="3200" dirty="0" smtClean="0"/>
              <a:t>круг </a:t>
            </a:r>
            <a:r>
              <a:rPr lang="ru-RU" sz="3200" dirty="0"/>
              <a:t>лиц, связанных взаимными правами и обязанностями, </a:t>
            </a:r>
            <a:r>
              <a:rPr lang="ru-RU" sz="3200" dirty="0" smtClean="0"/>
              <a:t>возникающими из </a:t>
            </a:r>
            <a:r>
              <a:rPr lang="ru-RU" sz="3200" dirty="0"/>
              <a:t>брака, родства, усыновления и иной </a:t>
            </a:r>
            <a:r>
              <a:rPr lang="ru-RU" sz="3200" dirty="0" smtClean="0"/>
              <a:t>формы </a:t>
            </a:r>
            <a:r>
              <a:rPr lang="ru-RU" sz="3200" dirty="0"/>
              <a:t>устройства детей </a:t>
            </a:r>
            <a:r>
              <a:rPr lang="ru-RU" sz="3200" dirty="0" smtClean="0"/>
              <a:t>на воспитание </a:t>
            </a:r>
            <a:r>
              <a:rPr lang="ru-RU" sz="3200" dirty="0"/>
              <a:t>в семью. </a:t>
            </a:r>
            <a:endParaRPr lang="ru-RU" sz="3200" dirty="0" smtClean="0"/>
          </a:p>
          <a:p>
            <a:pPr marL="0" indent="0" algn="just">
              <a:buNone/>
            </a:pPr>
            <a:r>
              <a:rPr lang="ru-RU" sz="3200" dirty="0" smtClean="0"/>
              <a:t>	</a:t>
            </a:r>
          </a:p>
          <a:p>
            <a:pPr marL="0" indent="0" algn="just">
              <a:buNone/>
            </a:pPr>
            <a:r>
              <a:rPr lang="ru-RU" sz="3200" dirty="0"/>
              <a:t>	</a:t>
            </a:r>
            <a:endParaRPr lang="ru-RU" sz="3200" dirty="0" smtClean="0"/>
          </a:p>
          <a:p>
            <a:pPr marL="0" indent="0" algn="just">
              <a:buNone/>
            </a:pPr>
            <a:r>
              <a:rPr lang="ru-RU" sz="3200" dirty="0"/>
              <a:t>	</a:t>
            </a:r>
            <a:r>
              <a:rPr lang="ru-RU" sz="3200" dirty="0" smtClean="0"/>
              <a:t>Брак </a:t>
            </a:r>
            <a:r>
              <a:rPr lang="ru-RU" sz="3200" dirty="0"/>
              <a:t>- это моногамный, добровольный и равноправный </a:t>
            </a:r>
            <a:r>
              <a:rPr lang="ru-RU" sz="3200" dirty="0" smtClean="0"/>
              <a:t>союз мужчины </a:t>
            </a:r>
            <a:r>
              <a:rPr lang="ru-RU" sz="3200" dirty="0"/>
              <a:t>и женщины, заключенный с соблюдением </a:t>
            </a:r>
            <a:r>
              <a:rPr lang="ru-RU" sz="3200" dirty="0" smtClean="0"/>
              <a:t>установленного </a:t>
            </a:r>
            <a:r>
              <a:rPr lang="ru-RU" sz="3200" dirty="0"/>
              <a:t>законом порядка и порождающий </a:t>
            </a:r>
            <a:r>
              <a:rPr lang="ru-RU" sz="3200" dirty="0" smtClean="0"/>
              <a:t>между супругами </a:t>
            </a:r>
            <a:r>
              <a:rPr lang="ru-RU" sz="3200" dirty="0"/>
              <a:t>взаимные личные </a:t>
            </a:r>
            <a:r>
              <a:rPr lang="ru-RU" sz="3200" dirty="0" smtClean="0"/>
              <a:t>и имущественные </a:t>
            </a:r>
            <a:r>
              <a:rPr lang="ru-RU" sz="3200" dirty="0"/>
              <a:t>права и </a:t>
            </a:r>
            <a:r>
              <a:rPr lang="ru-RU" sz="3200" dirty="0" smtClean="0"/>
              <a:t>обязанности.</a:t>
            </a:r>
            <a:endParaRPr lang="ru-RU" sz="3200" dirty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7278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Основные черты брака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54100"/>
            <a:ext cx="10515600" cy="5397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/>
              <a:t>- </a:t>
            </a:r>
            <a:r>
              <a:rPr lang="ru-RU" sz="3600" dirty="0"/>
              <a:t>это союз мужчины и женщины;</a:t>
            </a:r>
          </a:p>
          <a:p>
            <a:pPr marL="0" indent="0">
              <a:buNone/>
            </a:pPr>
            <a:r>
              <a:rPr lang="ru-RU" sz="3600" dirty="0"/>
              <a:t>- союз добровольный и равноправный;</a:t>
            </a:r>
          </a:p>
          <a:p>
            <a:pPr marL="0" indent="0">
              <a:buNone/>
            </a:pPr>
            <a:r>
              <a:rPr lang="ru-RU" sz="3600" dirty="0"/>
              <a:t>- союз не временный, а, как правило, пожизненный;</a:t>
            </a:r>
          </a:p>
          <a:p>
            <a:pPr marL="0" indent="0">
              <a:buNone/>
            </a:pPr>
            <a:r>
              <a:rPr lang="ru-RU" sz="3600" dirty="0"/>
              <a:t>- союз, направленный на создание семьи и рождение детей;</a:t>
            </a:r>
          </a:p>
          <a:p>
            <a:pPr marL="0" indent="0">
              <a:buNone/>
            </a:pPr>
            <a:r>
              <a:rPr lang="ru-RU" sz="3600" dirty="0"/>
              <a:t>- союз, заключенный по определенным, установленным </a:t>
            </a:r>
            <a:r>
              <a:rPr lang="ru-RU" sz="3600" dirty="0" smtClean="0"/>
              <a:t>государством правилам</a:t>
            </a:r>
            <a:r>
              <a:rPr lang="ru-RU" sz="3600" dirty="0"/>
              <a:t>;</a:t>
            </a:r>
          </a:p>
          <a:p>
            <a:pPr marL="0" indent="0">
              <a:buNone/>
            </a:pPr>
            <a:r>
              <a:rPr lang="ru-RU" sz="3600" dirty="0"/>
              <a:t>- союз, порождающий супружеские права и </a:t>
            </a:r>
            <a:r>
              <a:rPr lang="ru-RU" sz="3600" dirty="0" smtClean="0"/>
              <a:t>обязанности.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7216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8175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Условия заключения брака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4957763"/>
          </a:xfrm>
        </p:spPr>
        <p:txBody>
          <a:bodyPr>
            <a:normAutofit/>
          </a:bodyPr>
          <a:lstStyle/>
          <a:p>
            <a:pPr marL="742950" indent="-514350" algn="just">
              <a:buAutoNum type="arabicPeriod"/>
            </a:pPr>
            <a:endParaRPr lang="ru-RU" sz="3600" dirty="0" smtClean="0">
              <a:latin typeface="Times New Roman" panose="02020603050405020304" pitchFamily="18" charset="0"/>
            </a:endParaRPr>
          </a:p>
          <a:p>
            <a:pPr marL="742950" indent="-514350" algn="just">
              <a:buAutoNum type="arabicPeriod"/>
            </a:pPr>
            <a:endParaRPr lang="ru-RU" sz="3600" dirty="0">
              <a:latin typeface="Times New Roman" panose="02020603050405020304" pitchFamily="18" charset="0"/>
            </a:endParaRPr>
          </a:p>
          <a:p>
            <a:pPr marL="742950" indent="-514350" algn="just"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</a:rPr>
              <a:t>Взаимное </a:t>
            </a:r>
            <a:r>
              <a:rPr lang="ru-RU" sz="3600" dirty="0">
                <a:latin typeface="Times New Roman" panose="02020603050405020304" pitchFamily="18" charset="0"/>
              </a:rPr>
              <a:t>добровольное согласие мужчины и женщины, вступающих в </a:t>
            </a:r>
            <a:r>
              <a:rPr lang="ru-RU" sz="3600" dirty="0" smtClean="0">
                <a:latin typeface="Times New Roman" panose="02020603050405020304" pitchFamily="18" charset="0"/>
              </a:rPr>
              <a:t>брак</a:t>
            </a:r>
          </a:p>
          <a:p>
            <a:pPr marL="742950" indent="-514350" algn="just">
              <a:buAutoNum type="arabicPeriod"/>
            </a:pPr>
            <a:endParaRPr lang="ru-RU" sz="3600" dirty="0" smtClean="0">
              <a:latin typeface="Times New Roman" panose="02020603050405020304" pitchFamily="18" charset="0"/>
            </a:endParaRPr>
          </a:p>
          <a:p>
            <a:pPr marL="742950" indent="-514350" algn="just"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</a:rPr>
              <a:t>Достижение </a:t>
            </a:r>
            <a:r>
              <a:rPr lang="ru-RU" sz="3600" dirty="0">
                <a:latin typeface="Times New Roman" panose="02020603050405020304" pitchFamily="18" charset="0"/>
              </a:rPr>
              <a:t>ими брачного </a:t>
            </a:r>
            <a:r>
              <a:rPr lang="ru-RU" sz="3600" dirty="0" smtClean="0">
                <a:latin typeface="Times New Roman" panose="02020603050405020304" pitchFamily="18" charset="0"/>
              </a:rPr>
              <a:t>возраста (18 лет)</a:t>
            </a:r>
            <a:endParaRPr lang="ru-RU" sz="3600" b="0" dirty="0" smtClean="0">
              <a:effectLst/>
              <a:latin typeface="Verdana" panose="020B0604030504040204" pitchFamily="34" charset="0"/>
            </a:endParaRP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92901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437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Препятствия для вступления в брак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06500"/>
            <a:ext cx="10515600" cy="4970463"/>
          </a:xfrm>
        </p:spPr>
        <p:txBody>
          <a:bodyPr/>
          <a:lstStyle/>
          <a:p>
            <a:r>
              <a:rPr lang="ru-RU" dirty="0" smtClean="0"/>
              <a:t>Не допускается заключение брака между:</a:t>
            </a:r>
          </a:p>
          <a:p>
            <a:pPr algn="just"/>
            <a:r>
              <a:rPr lang="ru-RU" dirty="0" smtClean="0"/>
              <a:t>лицами, из которых хотя бы одно лицо уже состоит в другом зарегистрированном браке;</a:t>
            </a:r>
          </a:p>
          <a:p>
            <a:pPr algn="just"/>
            <a:r>
              <a:rPr lang="ru-RU" dirty="0" smtClean="0"/>
              <a:t>близкими родственниками (родственниками по прямой восходящей и нисходящей линии (родителями и детьми, дедушкой, бабушкой и внуками), полнородными и </a:t>
            </a:r>
            <a:r>
              <a:rPr lang="ru-RU" dirty="0" err="1" smtClean="0"/>
              <a:t>неполнородными</a:t>
            </a:r>
            <a:r>
              <a:rPr lang="ru-RU" dirty="0" smtClean="0"/>
              <a:t> (имеющими общих отца или мать) братьями и сестрами);</a:t>
            </a:r>
          </a:p>
          <a:p>
            <a:pPr algn="just"/>
            <a:r>
              <a:rPr lang="ru-RU" dirty="0" smtClean="0"/>
              <a:t>усыновителями и усыновленными;</a:t>
            </a:r>
          </a:p>
          <a:p>
            <a:pPr algn="just"/>
            <a:r>
              <a:rPr lang="ru-RU" dirty="0" smtClean="0"/>
              <a:t>лицами, из которых хотя бы одно лицо признано судом недееспособным вследствие психического расстройства.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77632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774</Words>
  <Application>Microsoft Office PowerPoint</Application>
  <PresentationFormat>Широкоэкранный</PresentationFormat>
  <Paragraphs>85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Verdana</vt:lpstr>
      <vt:lpstr>yandex-sans</vt:lpstr>
      <vt:lpstr>Тема Office</vt:lpstr>
      <vt:lpstr>Тема: основы семейного права Российской Федерации</vt:lpstr>
      <vt:lpstr>1. Семейное право как отрасль российского права</vt:lpstr>
      <vt:lpstr> Предметом регулирования семейного законодательства являются: </vt:lpstr>
      <vt:lpstr>Принципы семейного права</vt:lpstr>
      <vt:lpstr>Презентация PowerPoint</vt:lpstr>
      <vt:lpstr>2. Брак в российском семейном праве </vt:lpstr>
      <vt:lpstr>Основные черты брака</vt:lpstr>
      <vt:lpstr>Условия заключения брака</vt:lpstr>
      <vt:lpstr>Препятствия для вступления в брак</vt:lpstr>
      <vt:lpstr>Заключение брака</vt:lpstr>
      <vt:lpstr>Прекращение брака</vt:lpstr>
      <vt:lpstr>Расторжение брака</vt:lpstr>
      <vt:lpstr> Законным режимом имущества супругов является режим их совместной собственности </vt:lpstr>
      <vt:lpstr>Договорный режим супружеского имущества</vt:lpstr>
      <vt:lpstr>Презентация PowerPoint</vt:lpstr>
      <vt:lpstr>Брачный договор не может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основы семейного права Российской Федерации</dc:title>
  <dc:creator>admin</dc:creator>
  <cp:lastModifiedBy>admin</cp:lastModifiedBy>
  <cp:revision>16</cp:revision>
  <dcterms:created xsi:type="dcterms:W3CDTF">2019-11-18T09:50:18Z</dcterms:created>
  <dcterms:modified xsi:type="dcterms:W3CDTF">2019-11-20T16:01:16Z</dcterms:modified>
</cp:coreProperties>
</file>